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2" r:id="rId1"/>
  </p:sldMasterIdLst>
  <p:notesMasterIdLst>
    <p:notesMasterId r:id="rId17"/>
  </p:notesMasterIdLst>
  <p:sldIdLst>
    <p:sldId id="256" r:id="rId2"/>
    <p:sldId id="257" r:id="rId3"/>
    <p:sldId id="270" r:id="rId4"/>
    <p:sldId id="258" r:id="rId5"/>
    <p:sldId id="262" r:id="rId6"/>
    <p:sldId id="268" r:id="rId7"/>
    <p:sldId id="259" r:id="rId8"/>
    <p:sldId id="269" r:id="rId9"/>
    <p:sldId id="274" r:id="rId10"/>
    <p:sldId id="263" r:id="rId11"/>
    <p:sldId id="275" r:id="rId12"/>
    <p:sldId id="260" r:id="rId13"/>
    <p:sldId id="272" r:id="rId14"/>
    <p:sldId id="273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3699"/>
  </p:normalViewPr>
  <p:slideViewPr>
    <p:cSldViewPr snapToGrid="0" snapToObjects="1">
      <p:cViewPr varScale="1">
        <p:scale>
          <a:sx n="93" d="100"/>
          <a:sy n="93" d="100"/>
        </p:scale>
        <p:origin x="1597" y="5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DE79ED-06CA-4642-83C7-99D9BAB87374}" type="datetimeFigureOut">
              <a:rPr lang="en-DE" smtClean="0"/>
              <a:t>12/19/2024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2D4107-B3B1-DC4C-AC0E-3E1DCE9B43F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33210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D4107-B3B1-DC4C-AC0E-3E1DCE9B43FA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1010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Python worker hostet on deepmote</a:t>
            </a:r>
          </a:p>
          <a:p>
            <a:endParaRPr lang="en-DE" dirty="0"/>
          </a:p>
          <a:p>
            <a:r>
              <a:rPr lang="en-DE" dirty="0"/>
              <a:t>Camunda 7 Model deployed</a:t>
            </a:r>
          </a:p>
          <a:p>
            <a:r>
              <a:rPr lang="en-DE" dirty="0"/>
              <a:t>Camunda Form as Input/Output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D4107-B3B1-DC4C-AC0E-3E1DCE9B43FA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274865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D4107-B3B1-DC4C-AC0E-3E1DCE9B43FA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74819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2959852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460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69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492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962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180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6601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242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91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809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56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296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707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69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23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62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72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19-Dec-24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979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  <p:sldLayoutId id="2147483984" r:id="rId12"/>
    <p:sldLayoutId id="2147483985" r:id="rId13"/>
    <p:sldLayoutId id="2147483986" r:id="rId14"/>
    <p:sldLayoutId id="2147483987" r:id="rId15"/>
    <p:sldLayoutId id="2147483988" r:id="rId16"/>
    <p:sldLayoutId id="21474839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381741"/>
            <a:ext cx="6947127" cy="3514900"/>
          </a:xfrm>
        </p:spPr>
        <p:txBody>
          <a:bodyPr/>
          <a:lstStyle/>
          <a:p>
            <a:pPr algn="ctr">
              <a:defRPr sz="4400">
                <a:solidFill>
                  <a:srgbClr val="193D78"/>
                </a:solidFill>
              </a:defRPr>
            </a:pPr>
            <a:r>
              <a:rPr lang="en-US" b="1" dirty="0" err="1"/>
              <a:t>What’sMed</a:t>
            </a:r>
            <a:endParaRPr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pPr algn="ctr">
              <a:defRPr sz="2400">
                <a:solidFill>
                  <a:srgbClr val="1E1E1E"/>
                </a:solidFill>
              </a:defRPr>
            </a:pPr>
            <a:r>
              <a:rPr dirty="0"/>
              <a:t>A Modern Approach to Healthcare Management</a:t>
            </a:r>
            <a:endParaRPr lang="en-US" dirty="0"/>
          </a:p>
          <a:p>
            <a:pPr algn="ctr">
              <a:defRPr sz="2400">
                <a:solidFill>
                  <a:srgbClr val="1E1E1E"/>
                </a:solidFill>
              </a:defRPr>
            </a:pPr>
            <a:r>
              <a:rPr lang="en-US" sz="1900" dirty="0"/>
              <a:t>Carl </a:t>
            </a:r>
            <a:r>
              <a:rPr lang="en-US" sz="1900" dirty="0" err="1"/>
              <a:t>Chrobak</a:t>
            </a:r>
            <a:r>
              <a:rPr lang="en-US" sz="1900" dirty="0"/>
              <a:t>, </a:t>
            </a:r>
            <a:r>
              <a:rPr lang="en-US" sz="1900" dirty="0" err="1"/>
              <a:t>Emmanouil</a:t>
            </a:r>
            <a:r>
              <a:rPr lang="en-US" sz="1900" dirty="0"/>
              <a:t> </a:t>
            </a:r>
            <a:r>
              <a:rPr lang="en-US" sz="1900" dirty="0" err="1"/>
              <a:t>Damilakis</a:t>
            </a:r>
            <a:r>
              <a:rPr lang="en-US" sz="1900" dirty="0"/>
              <a:t>, </a:t>
            </a:r>
            <a:r>
              <a:rPr lang="en-US" sz="1900" dirty="0" err="1"/>
              <a:t>Hirenkumar</a:t>
            </a:r>
            <a:r>
              <a:rPr lang="en-US" sz="1900" dirty="0"/>
              <a:t> </a:t>
            </a:r>
            <a:r>
              <a:rPr lang="en-US" sz="1900" dirty="0" smtClean="0"/>
              <a:t>Soni, </a:t>
            </a:r>
            <a:r>
              <a:rPr lang="en-US" sz="1900"/>
              <a:t>Paul </a:t>
            </a:r>
            <a:r>
              <a:rPr lang="en-US" sz="1900" smtClean="0"/>
              <a:t>Gross </a:t>
            </a:r>
            <a:endParaRPr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193D78"/>
                </a:solidFill>
              </a:defRPr>
            </a:pPr>
            <a:r>
              <a:rPr lang="en-US" b="1" dirty="0"/>
              <a:t>System Architecture</a:t>
            </a:r>
            <a:endParaRPr b="1" dirty="0"/>
          </a:p>
        </p:txBody>
      </p:sp>
      <p:pic>
        <p:nvPicPr>
          <p:cNvPr id="11" name="Content Placeholder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8655A0E7-8498-F91C-1061-9A1C6C9BD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34281" y="2322523"/>
            <a:ext cx="6675437" cy="2212953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5E58F-A5F6-C17F-BA2B-16CE68A2F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Prompt Engineering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7202D84-EB42-C38B-7168-FF3BBBD14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31" y="1972613"/>
            <a:ext cx="4612413" cy="2542353"/>
          </a:xfrm>
          <a:prstGeom prst="rect">
            <a:avLst/>
          </a:prstGeom>
        </p:spPr>
      </p:pic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EC6E9A7-1019-4438-2271-6FFB535C4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251" y="3243790"/>
            <a:ext cx="7464056" cy="278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859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193D78"/>
                </a:solidFill>
              </a:defRPr>
            </a:pPr>
            <a:r>
              <a:rPr lang="en-US" b="1" dirty="0"/>
              <a:t>LLM Response</a:t>
            </a:r>
            <a:endParaRPr b="1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5F77B9F-A012-431B-BCDB-2573AE8AB3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4167" y="2514872"/>
            <a:ext cx="6401129" cy="2908449"/>
          </a:xfrm>
          <a:effectLst>
            <a:softEdge rad="31750"/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193D78"/>
                </a:solidFill>
              </a:defRPr>
            </a:pPr>
            <a:r>
              <a:rPr lang="en-US" b="1" dirty="0"/>
              <a:t>LLM Response</a:t>
            </a:r>
            <a:endParaRPr b="1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E50023A-C6BE-4432-9504-2A07C72B7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3767" y="1947393"/>
            <a:ext cx="6388100" cy="1841500"/>
          </a:xfrm>
          <a:effectLst>
            <a:softEdge rad="3175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7FBF82-D210-4FAD-9DC3-3D93259D3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073" y="4072978"/>
            <a:ext cx="4807487" cy="2657759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2647233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193D78"/>
                </a:solidFill>
              </a:defRPr>
            </a:pPr>
            <a:r>
              <a:rPr lang="en-US" b="1" dirty="0"/>
              <a:t>Paperwork dead thanks to </a:t>
            </a:r>
            <a:r>
              <a:rPr lang="en-US" b="1" dirty="0" err="1"/>
              <a:t>What’sMed</a:t>
            </a:r>
            <a:r>
              <a:rPr lang="en-US" b="1" dirty="0"/>
              <a:t>!</a:t>
            </a:r>
            <a:endParaRPr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1828800"/>
            <a:ext cx="184731" cy="67710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1E1E1E"/>
                </a:solidFill>
              </a:defRPr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3EFEC7-B454-4E3A-992A-3D734ED45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824" y="2547887"/>
            <a:ext cx="3209273" cy="3209273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65110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48428" y="1997839"/>
            <a:ext cx="384714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600" b="1">
                <a:solidFill>
                  <a:srgbClr val="193D78"/>
                </a:solidFill>
              </a:defRPr>
            </a:pPr>
            <a:r>
              <a:rPr sz="6000" dirty="0"/>
              <a:t>Thank You</a:t>
            </a:r>
            <a:endParaRPr lang="en-US" sz="6000" dirty="0"/>
          </a:p>
          <a:p>
            <a:pPr>
              <a:defRPr sz="3600" b="1">
                <a:solidFill>
                  <a:srgbClr val="193D78"/>
                </a:solidFill>
              </a:defRPr>
            </a:pPr>
            <a:r>
              <a:rPr lang="en-US" sz="6000" dirty="0"/>
              <a:t>For Your Attention</a:t>
            </a:r>
            <a:r>
              <a:rPr sz="6000" dirty="0"/>
              <a:t>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68067" y="279644"/>
            <a:ext cx="180786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endParaRPr dirty="0"/>
          </a:p>
          <a:p>
            <a:pPr>
              <a:defRPr sz="3600" b="1">
                <a:solidFill>
                  <a:srgbClr val="193D78"/>
                </a:solidFill>
              </a:defRPr>
            </a:pPr>
            <a:r>
              <a:rPr lang="en-US" dirty="0"/>
              <a:t>Warning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2754F2-3BDB-4905-A168-06296B118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991" y="1061991"/>
            <a:ext cx="4734017" cy="4734017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568242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193D78"/>
                </a:solidFill>
              </a:defRPr>
            </a:pPr>
            <a:r>
              <a:rPr b="1" dirty="0"/>
              <a:t>Key Challenges in Hospital Business Processes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1" y="1828800"/>
            <a:ext cx="7772400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1E1E1E"/>
                </a:solidFill>
              </a:defRPr>
            </a:pPr>
            <a:r>
              <a:rPr lang="en-US" dirty="0"/>
              <a:t>Manual data input: time-consuming process that can lead to</a:t>
            </a:r>
          </a:p>
          <a:p>
            <a:pPr marL="800100" lvl="1" indent="-342900">
              <a:buFontTx/>
              <a:buChar char="-"/>
              <a:defRPr sz="2000">
                <a:solidFill>
                  <a:srgbClr val="1E1E1E"/>
                </a:solidFill>
              </a:defRPr>
            </a:pPr>
            <a:r>
              <a:rPr lang="en-US" dirty="0"/>
              <a:t>Mistakes</a:t>
            </a:r>
          </a:p>
          <a:p>
            <a:pPr marL="800100" lvl="1" indent="-342900">
              <a:buFontTx/>
              <a:buChar char="-"/>
              <a:defRPr sz="2000">
                <a:solidFill>
                  <a:srgbClr val="1E1E1E"/>
                </a:solidFill>
              </a:defRPr>
            </a:pPr>
            <a:r>
              <a:rPr lang="en-US" dirty="0"/>
              <a:t>Loss of information</a:t>
            </a:r>
          </a:p>
          <a:p>
            <a:pPr marL="800100" lvl="1" indent="-342900">
              <a:buFontTx/>
              <a:buChar char="-"/>
              <a:defRPr sz="2000">
                <a:solidFill>
                  <a:srgbClr val="1E1E1E"/>
                </a:solidFill>
              </a:defRPr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1E1E1E"/>
                </a:solidFill>
              </a:defRPr>
            </a:pPr>
            <a:r>
              <a:rPr lang="en-US" dirty="0"/>
              <a:t>Inefficient database:</a:t>
            </a:r>
          </a:p>
          <a:p>
            <a:pPr lvl="1">
              <a:defRPr sz="2000">
                <a:solidFill>
                  <a:srgbClr val="1E1E1E"/>
                </a:solidFill>
              </a:defRPr>
            </a:pPr>
            <a:r>
              <a:rPr lang="en-US" dirty="0"/>
              <a:t>-     Very basic search functionality </a:t>
            </a:r>
          </a:p>
          <a:p>
            <a:pPr marL="800100" lvl="1" indent="-342900">
              <a:buFontTx/>
              <a:buChar char="-"/>
              <a:defRPr sz="2000">
                <a:solidFill>
                  <a:srgbClr val="1E1E1E"/>
                </a:solidFill>
              </a:defRPr>
            </a:pPr>
            <a:r>
              <a:rPr lang="en-US" dirty="0"/>
              <a:t>Formatting issues</a:t>
            </a:r>
          </a:p>
          <a:p>
            <a:pPr marL="800100" lvl="1" indent="-342900">
              <a:buFontTx/>
              <a:buChar char="-"/>
              <a:defRPr sz="2000">
                <a:solidFill>
                  <a:srgbClr val="1E1E1E"/>
                </a:solidFill>
              </a:defRPr>
            </a:pPr>
            <a:r>
              <a:rPr lang="en-US" dirty="0"/>
              <a:t>Information not readily available</a:t>
            </a:r>
          </a:p>
          <a:p>
            <a:pPr marL="342900" indent="-342900">
              <a:buFontTx/>
              <a:buChar char="-"/>
              <a:defRPr sz="2000">
                <a:solidFill>
                  <a:srgbClr val="1E1E1E"/>
                </a:solidFill>
              </a:defRPr>
            </a:pPr>
            <a:endParaRPr lang="en-US" dirty="0"/>
          </a:p>
          <a:p>
            <a:pPr>
              <a:defRPr sz="2000">
                <a:solidFill>
                  <a:srgbClr val="1E1E1E"/>
                </a:solidFill>
              </a:defRPr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AD6AF4C-C117-4B0D-BD4D-826CC264B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2718" y="1339718"/>
            <a:ext cx="4178563" cy="4178563"/>
          </a:xfrm>
          <a:effectLst>
            <a:softEdge rad="3175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193D78"/>
                </a:solidFill>
              </a:defRPr>
            </a:pPr>
            <a:r>
              <a:rPr b="1" dirty="0"/>
              <a:t>Implementing Digital Workflows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2015231"/>
            <a:ext cx="6718506" cy="252376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1E1E1E"/>
                </a:solidFill>
              </a:defRPr>
            </a:pPr>
            <a:r>
              <a:rPr lang="en-US" dirty="0"/>
              <a:t>Streamlined  workflow for patient documentation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1E1E1E"/>
                </a:solidFill>
              </a:defRPr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1E1E1E"/>
                </a:solidFill>
              </a:defRPr>
            </a:pPr>
            <a:r>
              <a:rPr lang="en-US" dirty="0"/>
              <a:t>Automated drug logging in an easily useable digital format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1E1E1E"/>
                </a:solidFill>
              </a:defRPr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1E1E1E"/>
                </a:solidFill>
              </a:defRPr>
            </a:pPr>
            <a:r>
              <a:rPr lang="en-US" dirty="0"/>
              <a:t>Medicine information easily available</a:t>
            </a:r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1E1E1E"/>
                </a:solidFill>
              </a:defRPr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defRPr sz="2000">
                <a:solidFill>
                  <a:srgbClr val="1E1E1E"/>
                </a:solidFill>
              </a:defRPr>
            </a:pPr>
            <a:r>
              <a:rPr lang="en-US" dirty="0"/>
              <a:t>Hospital pharmacy integration</a:t>
            </a:r>
          </a:p>
        </p:txBody>
      </p:sp>
    </p:spTree>
    <p:extLst>
      <p:ext uri="{BB962C8B-B14F-4D97-AF65-F5344CB8AC3E}">
        <p14:creationId xmlns:p14="http://schemas.microsoft.com/office/powerpoint/2010/main" val="1589866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193D78"/>
                </a:solidFill>
              </a:defRPr>
            </a:pPr>
            <a:r>
              <a:rPr lang="en-US" b="1" dirty="0"/>
              <a:t>Logging Medicine Made Easy</a:t>
            </a:r>
            <a:endParaRPr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93CB9B7-FA3B-425B-84A4-FC4B1368D9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8812" y="1879246"/>
            <a:ext cx="4589755" cy="4589755"/>
          </a:xfrm>
          <a:effectLst>
            <a:softEdge rad="3175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193D78"/>
                </a:solidFill>
              </a:defRPr>
            </a:pPr>
            <a:r>
              <a:rPr lang="en-US" b="1" dirty="0"/>
              <a:t>Upcoming Feature</a:t>
            </a:r>
            <a:endParaRPr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1828800"/>
            <a:ext cx="3611886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1E1E1E"/>
                </a:solidFill>
              </a:defRPr>
            </a:pPr>
            <a:endParaRPr lang="en-US" dirty="0"/>
          </a:p>
          <a:p>
            <a:pPr>
              <a:defRPr sz="2000">
                <a:solidFill>
                  <a:srgbClr val="1E1E1E"/>
                </a:solidFill>
              </a:defRPr>
            </a:pPr>
            <a:r>
              <a:rPr lang="en-US" dirty="0"/>
              <a:t>Full pharmacy inventory support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D5F15707-A972-407A-B282-DC0CFD8C0B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0073" y="2616090"/>
            <a:ext cx="3383073" cy="3383073"/>
          </a:xfr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72197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0792D-5CC3-3FA5-799D-3786C5F6C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Technologies and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A9AD8-3F8B-E8AE-E968-0743C63E8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Python</a:t>
            </a:r>
          </a:p>
          <a:p>
            <a:r>
              <a:rPr lang="en-DE" dirty="0"/>
              <a:t>Camunda BPMN</a:t>
            </a:r>
          </a:p>
          <a:p>
            <a:r>
              <a:rPr lang="en-DE" dirty="0"/>
              <a:t>Camunda Forms</a:t>
            </a:r>
          </a:p>
          <a:p>
            <a:r>
              <a:rPr lang="en-DE" dirty="0"/>
              <a:t>LLM (ChatGPT)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191889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135</Words>
  <Application>Microsoft Office PowerPoint</Application>
  <PresentationFormat>On-screen Show (4:3)</PresentationFormat>
  <Paragraphs>47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Arial</vt:lpstr>
      <vt:lpstr>Corbel</vt:lpstr>
      <vt:lpstr>Parallax</vt:lpstr>
      <vt:lpstr>What’sMed</vt:lpstr>
      <vt:lpstr>PowerPoint Presentation</vt:lpstr>
      <vt:lpstr>PowerPoint Presentation</vt:lpstr>
      <vt:lpstr>Key Challenges in Hospital Business Processes</vt:lpstr>
      <vt:lpstr>PowerPoint Presentation</vt:lpstr>
      <vt:lpstr>Implementing Digital Workflows</vt:lpstr>
      <vt:lpstr>Logging Medicine Made Easy</vt:lpstr>
      <vt:lpstr>Upcoming Feature</vt:lpstr>
      <vt:lpstr>Technologies and Tools</vt:lpstr>
      <vt:lpstr>System Architecture</vt:lpstr>
      <vt:lpstr>Prompt Engineering</vt:lpstr>
      <vt:lpstr>LLM Response</vt:lpstr>
      <vt:lpstr>LLM Response</vt:lpstr>
      <vt:lpstr>Paperwork dead thanks to What’sMed!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Digitalization of Business Processes in the Hospital</dc:title>
  <dc:subject/>
  <dc:creator>user</dc:creator>
  <cp:keywords/>
  <dc:description>generated using python-pptx</dc:description>
  <cp:lastModifiedBy>Hiren Soni</cp:lastModifiedBy>
  <cp:revision>29</cp:revision>
  <dcterms:created xsi:type="dcterms:W3CDTF">2013-01-27T09:14:16Z</dcterms:created>
  <dcterms:modified xsi:type="dcterms:W3CDTF">2024-12-19T13:48:48Z</dcterms:modified>
  <cp:category/>
</cp:coreProperties>
</file>

<file path=docProps/thumbnail.jpeg>
</file>